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8" r:id="rId1"/>
  </p:sld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453610-45F3-49B5-AD5E-108CA6136E39}" v="16" dt="2026-06-18T07:04:52.6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if siddiqui" userId="96bb672f4a89912b" providerId="LiveId" clId="{A8B009FD-9389-4E07-BCFA-EC92353844F4}"/>
    <pc:docChg chg="undo custSel modSld">
      <pc:chgData name="saif siddiqui" userId="96bb672f4a89912b" providerId="LiveId" clId="{A8B009FD-9389-4E07-BCFA-EC92353844F4}" dt="2026-06-18T07:12:21.599" v="352" actId="255"/>
      <pc:docMkLst>
        <pc:docMk/>
      </pc:docMkLst>
      <pc:sldChg chg="addSp modSp mod">
        <pc:chgData name="saif siddiqui" userId="96bb672f4a89912b" providerId="LiveId" clId="{A8B009FD-9389-4E07-BCFA-EC92353844F4}" dt="2026-06-18T07:12:10.521" v="351" actId="1076"/>
        <pc:sldMkLst>
          <pc:docMk/>
          <pc:sldMk cId="4070245966" sldId="257"/>
        </pc:sldMkLst>
        <pc:spChg chg="mod">
          <ac:chgData name="saif siddiqui" userId="96bb672f4a89912b" providerId="LiveId" clId="{A8B009FD-9389-4E07-BCFA-EC92353844F4}" dt="2026-06-18T07:01:03.863" v="285" actId="20577"/>
          <ac:spMkLst>
            <pc:docMk/>
            <pc:sldMk cId="4070245966" sldId="257"/>
            <ac:spMk id="2" creationId="{AF5595C8-7DA6-B326-3221-0E7EF9F56C1D}"/>
          </ac:spMkLst>
        </pc:spChg>
        <pc:spChg chg="mod">
          <ac:chgData name="saif siddiqui" userId="96bb672f4a89912b" providerId="LiveId" clId="{A8B009FD-9389-4E07-BCFA-EC92353844F4}" dt="2026-06-18T07:01:22.918" v="287" actId="255"/>
          <ac:spMkLst>
            <pc:docMk/>
            <pc:sldMk cId="4070245966" sldId="257"/>
            <ac:spMk id="3" creationId="{26A2BE9C-4472-42A2-3468-0A66D36B7CE3}"/>
          </ac:spMkLst>
        </pc:spChg>
        <pc:picChg chg="add mod">
          <ac:chgData name="saif siddiqui" userId="96bb672f4a89912b" providerId="LiveId" clId="{A8B009FD-9389-4E07-BCFA-EC92353844F4}" dt="2026-06-18T07:12:10.521" v="351" actId="1076"/>
          <ac:picMkLst>
            <pc:docMk/>
            <pc:sldMk cId="4070245966" sldId="257"/>
            <ac:picMk id="4" creationId="{EC7C3BE0-A465-543E-15D4-E8AF8CC3A359}"/>
          </ac:picMkLst>
        </pc:picChg>
      </pc:sldChg>
      <pc:sldChg chg="modSp mod">
        <pc:chgData name="saif siddiqui" userId="96bb672f4a89912b" providerId="LiveId" clId="{A8B009FD-9389-4E07-BCFA-EC92353844F4}" dt="2026-06-18T07:12:21.599" v="352" actId="255"/>
        <pc:sldMkLst>
          <pc:docMk/>
          <pc:sldMk cId="3411077628" sldId="258"/>
        </pc:sldMkLst>
        <pc:spChg chg="mod">
          <ac:chgData name="saif siddiqui" userId="96bb672f4a89912b" providerId="LiveId" clId="{A8B009FD-9389-4E07-BCFA-EC92353844F4}" dt="2026-06-18T07:01:39.516" v="288" actId="2711"/>
          <ac:spMkLst>
            <pc:docMk/>
            <pc:sldMk cId="3411077628" sldId="258"/>
            <ac:spMk id="2" creationId="{6819E696-EE3B-4FE2-7944-1CF19D698130}"/>
          </ac:spMkLst>
        </pc:spChg>
        <pc:spChg chg="mod">
          <ac:chgData name="saif siddiqui" userId="96bb672f4a89912b" providerId="LiveId" clId="{A8B009FD-9389-4E07-BCFA-EC92353844F4}" dt="2026-06-18T07:12:21.599" v="352" actId="255"/>
          <ac:spMkLst>
            <pc:docMk/>
            <pc:sldMk cId="3411077628" sldId="258"/>
            <ac:spMk id="3" creationId="{4E975D98-9EF7-CA2C-628C-08A629338B8E}"/>
          </ac:spMkLst>
        </pc:spChg>
      </pc:sldChg>
      <pc:sldChg chg="modSp mod">
        <pc:chgData name="saif siddiqui" userId="96bb672f4a89912b" providerId="LiveId" clId="{A8B009FD-9389-4E07-BCFA-EC92353844F4}" dt="2026-06-18T07:02:57.625" v="297" actId="5793"/>
        <pc:sldMkLst>
          <pc:docMk/>
          <pc:sldMk cId="1765931988" sldId="259"/>
        </pc:sldMkLst>
        <pc:spChg chg="mod">
          <ac:chgData name="saif siddiqui" userId="96bb672f4a89912b" providerId="LiveId" clId="{A8B009FD-9389-4E07-BCFA-EC92353844F4}" dt="2026-06-18T07:02:36.044" v="294" actId="255"/>
          <ac:spMkLst>
            <pc:docMk/>
            <pc:sldMk cId="1765931988" sldId="259"/>
            <ac:spMk id="2" creationId="{D5495B20-4107-76D7-89E4-A319374777EE}"/>
          </ac:spMkLst>
        </pc:spChg>
        <pc:spChg chg="mod">
          <ac:chgData name="saif siddiqui" userId="96bb672f4a89912b" providerId="LiveId" clId="{A8B009FD-9389-4E07-BCFA-EC92353844F4}" dt="2026-06-18T07:02:57.625" v="297" actId="5793"/>
          <ac:spMkLst>
            <pc:docMk/>
            <pc:sldMk cId="1765931988" sldId="259"/>
            <ac:spMk id="3" creationId="{7F728E4E-0730-129F-B848-690241A1786F}"/>
          </ac:spMkLst>
        </pc:spChg>
      </pc:sldChg>
      <pc:sldChg chg="modSp mod">
        <pc:chgData name="saif siddiqui" userId="96bb672f4a89912b" providerId="LiveId" clId="{A8B009FD-9389-4E07-BCFA-EC92353844F4}" dt="2026-06-18T07:03:47.916" v="306" actId="5793"/>
        <pc:sldMkLst>
          <pc:docMk/>
          <pc:sldMk cId="2598682635" sldId="260"/>
        </pc:sldMkLst>
        <pc:spChg chg="mod">
          <ac:chgData name="saif siddiqui" userId="96bb672f4a89912b" providerId="LiveId" clId="{A8B009FD-9389-4E07-BCFA-EC92353844F4}" dt="2026-06-18T07:03:18.878" v="299" actId="255"/>
          <ac:spMkLst>
            <pc:docMk/>
            <pc:sldMk cId="2598682635" sldId="260"/>
            <ac:spMk id="2" creationId="{3C8B890B-FEB5-8C96-4E0E-671EAACB4638}"/>
          </ac:spMkLst>
        </pc:spChg>
        <pc:spChg chg="mod">
          <ac:chgData name="saif siddiqui" userId="96bb672f4a89912b" providerId="LiveId" clId="{A8B009FD-9389-4E07-BCFA-EC92353844F4}" dt="2026-06-18T07:03:47.916" v="306" actId="5793"/>
          <ac:spMkLst>
            <pc:docMk/>
            <pc:sldMk cId="2598682635" sldId="260"/>
            <ac:spMk id="3" creationId="{46FDDC39-4A29-0A3C-BB0F-B00696F39DBB}"/>
          </ac:spMkLst>
        </pc:spChg>
      </pc:sldChg>
      <pc:sldChg chg="modSp mod">
        <pc:chgData name="saif siddiqui" userId="96bb672f4a89912b" providerId="LiveId" clId="{A8B009FD-9389-4E07-BCFA-EC92353844F4}" dt="2026-06-18T07:04:22.611" v="313" actId="27636"/>
        <pc:sldMkLst>
          <pc:docMk/>
          <pc:sldMk cId="2085040417" sldId="261"/>
        </pc:sldMkLst>
        <pc:spChg chg="mod">
          <ac:chgData name="saif siddiqui" userId="96bb672f4a89912b" providerId="LiveId" clId="{A8B009FD-9389-4E07-BCFA-EC92353844F4}" dt="2026-06-18T07:04:01.015" v="307" actId="2711"/>
          <ac:spMkLst>
            <pc:docMk/>
            <pc:sldMk cId="2085040417" sldId="261"/>
            <ac:spMk id="2" creationId="{CA1F6B55-C5CE-8639-99B8-6917761AAE8D}"/>
          </ac:spMkLst>
        </pc:spChg>
        <pc:spChg chg="mod">
          <ac:chgData name="saif siddiqui" userId="96bb672f4a89912b" providerId="LiveId" clId="{A8B009FD-9389-4E07-BCFA-EC92353844F4}" dt="2026-06-18T07:04:22.611" v="313" actId="27636"/>
          <ac:spMkLst>
            <pc:docMk/>
            <pc:sldMk cId="2085040417" sldId="261"/>
            <ac:spMk id="3" creationId="{3A4BF86C-C4B0-784E-15EA-B6AE7EE570C9}"/>
          </ac:spMkLst>
        </pc:spChg>
      </pc:sldChg>
      <pc:sldChg chg="modSp mod">
        <pc:chgData name="saif siddiqui" userId="96bb672f4a89912b" providerId="LiveId" clId="{A8B009FD-9389-4E07-BCFA-EC92353844F4}" dt="2026-06-18T07:04:38.217" v="315" actId="255"/>
        <pc:sldMkLst>
          <pc:docMk/>
          <pc:sldMk cId="1016683927" sldId="262"/>
        </pc:sldMkLst>
        <pc:spChg chg="mod">
          <ac:chgData name="saif siddiqui" userId="96bb672f4a89912b" providerId="LiveId" clId="{A8B009FD-9389-4E07-BCFA-EC92353844F4}" dt="2026-06-18T06:58:39.835" v="193"/>
          <ac:spMkLst>
            <pc:docMk/>
            <pc:sldMk cId="1016683927" sldId="262"/>
            <ac:spMk id="2" creationId="{EC3C01BA-7919-6E53-806C-0A7C228A9A41}"/>
          </ac:spMkLst>
        </pc:spChg>
        <pc:spChg chg="mod">
          <ac:chgData name="saif siddiqui" userId="96bb672f4a89912b" providerId="LiveId" clId="{A8B009FD-9389-4E07-BCFA-EC92353844F4}" dt="2026-06-18T07:04:38.217" v="315" actId="255"/>
          <ac:spMkLst>
            <pc:docMk/>
            <pc:sldMk cId="1016683927" sldId="262"/>
            <ac:spMk id="3" creationId="{3E7D5F0F-1B05-B64C-B40B-14E4CA329E7D}"/>
          </ac:spMkLst>
        </pc:spChg>
      </pc:sldChg>
      <pc:sldChg chg="modSp mod">
        <pc:chgData name="saif siddiqui" userId="96bb672f4a89912b" providerId="LiveId" clId="{A8B009FD-9389-4E07-BCFA-EC92353844F4}" dt="2026-06-18T07:05:27.844" v="325" actId="27636"/>
        <pc:sldMkLst>
          <pc:docMk/>
          <pc:sldMk cId="2970998463" sldId="263"/>
        </pc:sldMkLst>
        <pc:spChg chg="mod">
          <ac:chgData name="saif siddiqui" userId="96bb672f4a89912b" providerId="LiveId" clId="{A8B009FD-9389-4E07-BCFA-EC92353844F4}" dt="2026-06-18T07:05:17.258" v="323" actId="255"/>
          <ac:spMkLst>
            <pc:docMk/>
            <pc:sldMk cId="2970998463" sldId="263"/>
            <ac:spMk id="2" creationId="{EFF77017-170E-B076-F9DB-774DE0A5918C}"/>
          </ac:spMkLst>
        </pc:spChg>
        <pc:spChg chg="mod">
          <ac:chgData name="saif siddiqui" userId="96bb672f4a89912b" providerId="LiveId" clId="{A8B009FD-9389-4E07-BCFA-EC92353844F4}" dt="2026-06-18T07:05:27.844" v="325" actId="27636"/>
          <ac:spMkLst>
            <pc:docMk/>
            <pc:sldMk cId="2970998463" sldId="263"/>
            <ac:spMk id="3" creationId="{09933818-432E-AD27-2FAB-72830E16446B}"/>
          </ac:spMkLst>
        </pc:spChg>
      </pc:sldChg>
      <pc:sldChg chg="modSp mod">
        <pc:chgData name="saif siddiqui" userId="96bb672f4a89912b" providerId="LiveId" clId="{A8B009FD-9389-4E07-BCFA-EC92353844F4}" dt="2026-06-18T07:05:52.236" v="327" actId="255"/>
        <pc:sldMkLst>
          <pc:docMk/>
          <pc:sldMk cId="1263377487" sldId="264"/>
        </pc:sldMkLst>
        <pc:spChg chg="mod">
          <ac:chgData name="saif siddiqui" userId="96bb672f4a89912b" providerId="LiveId" clId="{A8B009FD-9389-4E07-BCFA-EC92353844F4}" dt="2026-06-18T06:58:39.835" v="193"/>
          <ac:spMkLst>
            <pc:docMk/>
            <pc:sldMk cId="1263377487" sldId="264"/>
            <ac:spMk id="2" creationId="{F62CA1A1-B35C-1F28-E0BF-18CB7385DD78}"/>
          </ac:spMkLst>
        </pc:spChg>
        <pc:spChg chg="mod">
          <ac:chgData name="saif siddiqui" userId="96bb672f4a89912b" providerId="LiveId" clId="{A8B009FD-9389-4E07-BCFA-EC92353844F4}" dt="2026-06-18T07:05:52.236" v="327" actId="255"/>
          <ac:spMkLst>
            <pc:docMk/>
            <pc:sldMk cId="1263377487" sldId="264"/>
            <ac:spMk id="3" creationId="{EE7B2E57-A1E7-F321-E520-9C1B79FD67D6}"/>
          </ac:spMkLst>
        </pc:spChg>
      </pc:sldChg>
      <pc:sldChg chg="modSp mod">
        <pc:chgData name="saif siddiqui" userId="96bb672f4a89912b" providerId="LiveId" clId="{A8B009FD-9389-4E07-BCFA-EC92353844F4}" dt="2026-06-18T07:06:17.457" v="331" actId="255"/>
        <pc:sldMkLst>
          <pc:docMk/>
          <pc:sldMk cId="3073080314" sldId="265"/>
        </pc:sldMkLst>
        <pc:spChg chg="mod">
          <ac:chgData name="saif siddiqui" userId="96bb672f4a89912b" providerId="LiveId" clId="{A8B009FD-9389-4E07-BCFA-EC92353844F4}" dt="2026-06-18T07:06:06.593" v="329" actId="255"/>
          <ac:spMkLst>
            <pc:docMk/>
            <pc:sldMk cId="3073080314" sldId="265"/>
            <ac:spMk id="2" creationId="{6D521408-9B05-ACC2-64AA-4597CBB0D91A}"/>
          </ac:spMkLst>
        </pc:spChg>
        <pc:spChg chg="mod">
          <ac:chgData name="saif siddiqui" userId="96bb672f4a89912b" providerId="LiveId" clId="{A8B009FD-9389-4E07-BCFA-EC92353844F4}" dt="2026-06-18T07:06:17.457" v="331" actId="255"/>
          <ac:spMkLst>
            <pc:docMk/>
            <pc:sldMk cId="3073080314" sldId="265"/>
            <ac:spMk id="3" creationId="{E3208666-4107-F68F-3290-4E851AC509C0}"/>
          </ac:spMkLst>
        </pc:spChg>
      </pc:sldChg>
      <pc:sldChg chg="modSp mod">
        <pc:chgData name="saif siddiqui" userId="96bb672f4a89912b" providerId="LiveId" clId="{A8B009FD-9389-4E07-BCFA-EC92353844F4}" dt="2026-06-18T07:07:09.646" v="336" actId="12"/>
        <pc:sldMkLst>
          <pc:docMk/>
          <pc:sldMk cId="2464004983" sldId="266"/>
        </pc:sldMkLst>
        <pc:spChg chg="mod">
          <ac:chgData name="saif siddiqui" userId="96bb672f4a89912b" providerId="LiveId" clId="{A8B009FD-9389-4E07-BCFA-EC92353844F4}" dt="2026-06-18T07:06:52.695" v="333" actId="255"/>
          <ac:spMkLst>
            <pc:docMk/>
            <pc:sldMk cId="2464004983" sldId="266"/>
            <ac:spMk id="2" creationId="{E8F5E678-0571-F7F2-4B91-C9AD6C66B8AE}"/>
          </ac:spMkLst>
        </pc:spChg>
        <pc:spChg chg="mod">
          <ac:chgData name="saif siddiqui" userId="96bb672f4a89912b" providerId="LiveId" clId="{A8B009FD-9389-4E07-BCFA-EC92353844F4}" dt="2026-06-18T07:07:09.646" v="336" actId="12"/>
          <ac:spMkLst>
            <pc:docMk/>
            <pc:sldMk cId="2464004983" sldId="266"/>
            <ac:spMk id="3" creationId="{F27C6B13-49A8-56DF-74D3-699F244820D6}"/>
          </ac:spMkLst>
        </pc:spChg>
      </pc:sldChg>
      <pc:sldChg chg="modSp mod">
        <pc:chgData name="saif siddiqui" userId="96bb672f4a89912b" providerId="LiveId" clId="{A8B009FD-9389-4E07-BCFA-EC92353844F4}" dt="2026-06-18T07:08:13.851" v="344" actId="255"/>
        <pc:sldMkLst>
          <pc:docMk/>
          <pc:sldMk cId="3791817109" sldId="267"/>
        </pc:sldMkLst>
        <pc:spChg chg="mod">
          <ac:chgData name="saif siddiqui" userId="96bb672f4a89912b" providerId="LiveId" clId="{A8B009FD-9389-4E07-BCFA-EC92353844F4}" dt="2026-06-18T07:07:25.958" v="338" actId="255"/>
          <ac:spMkLst>
            <pc:docMk/>
            <pc:sldMk cId="3791817109" sldId="267"/>
            <ac:spMk id="2" creationId="{4439965C-E01A-E767-68C8-05118A410588}"/>
          </ac:spMkLst>
        </pc:spChg>
        <pc:spChg chg="mod">
          <ac:chgData name="saif siddiqui" userId="96bb672f4a89912b" providerId="LiveId" clId="{A8B009FD-9389-4E07-BCFA-EC92353844F4}" dt="2026-06-18T07:08:13.851" v="344" actId="255"/>
          <ac:spMkLst>
            <pc:docMk/>
            <pc:sldMk cId="3791817109" sldId="267"/>
            <ac:spMk id="3" creationId="{B18F9BDA-1BD8-A3E2-987B-2E50F805EEF1}"/>
          </ac:spMkLst>
        </pc:spChg>
      </pc:sldChg>
      <pc:sldChg chg="modSp mod">
        <pc:chgData name="saif siddiqui" userId="96bb672f4a89912b" providerId="LiveId" clId="{A8B009FD-9389-4E07-BCFA-EC92353844F4}" dt="2026-06-18T07:00:37.630" v="281" actId="20577"/>
        <pc:sldMkLst>
          <pc:docMk/>
          <pc:sldMk cId="1558753573" sldId="268"/>
        </pc:sldMkLst>
        <pc:spChg chg="mod">
          <ac:chgData name="saif siddiqui" userId="96bb672f4a89912b" providerId="LiveId" clId="{A8B009FD-9389-4E07-BCFA-EC92353844F4}" dt="2026-06-18T06:59:22.040" v="196" actId="123"/>
          <ac:spMkLst>
            <pc:docMk/>
            <pc:sldMk cId="1558753573" sldId="268"/>
            <ac:spMk id="2" creationId="{33562589-76AF-2047-6B4F-AA41037489AC}"/>
          </ac:spMkLst>
        </pc:spChg>
        <pc:spChg chg="mod">
          <ac:chgData name="saif siddiqui" userId="96bb672f4a89912b" providerId="LiveId" clId="{A8B009FD-9389-4E07-BCFA-EC92353844F4}" dt="2026-06-18T07:00:37.630" v="281" actId="20577"/>
          <ac:spMkLst>
            <pc:docMk/>
            <pc:sldMk cId="1558753573" sldId="268"/>
            <ac:spMk id="3" creationId="{474AF3D9-773B-EEB6-A23F-5D949DCE26B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6E6A02-3242-4D6A-B93B-1DB36FD8965E}" type="datetimeFigureOut">
              <a:rPr lang="en-IN" smtClean="0"/>
              <a:t>18-06-2026</a:t>
            </a:fld>
            <a:endParaRPr lang="en-IN"/>
          </a:p>
        </p:txBody>
      </p:sp>
      <p:sp>
        <p:nvSpPr>
          <p:cNvPr id="5" name="Footer Placeholder 4"/>
          <p:cNvSpPr>
            <a:spLocks noGrp="1"/>
          </p:cNvSpPr>
          <p:nvPr>
            <p:ph type="ftr" sz="quarter" idx="11"/>
          </p:nvPr>
        </p:nvSpPr>
        <p:spPr/>
        <p:txBody>
          <a:bodyPr/>
          <a:lstStyle/>
          <a:p>
            <a:endParaRPr lang="en-IN"/>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3386519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6E6A02-3242-4D6A-B93B-1DB36FD8965E}" type="datetimeFigureOut">
              <a:rPr lang="en-IN" smtClean="0"/>
              <a:t>18-06-2026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2173716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6E6A02-3242-4D6A-B93B-1DB36FD8965E}" type="datetimeFigureOut">
              <a:rPr lang="en-IN" smtClean="0"/>
              <a:t>18-06-2026</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4158507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6E6A02-3242-4D6A-B93B-1DB36FD8965E}" type="datetimeFigureOut">
              <a:rPr lang="en-IN" smtClean="0"/>
              <a:t>18-06-2026</a:t>
            </a:fld>
            <a:endParaRPr lang="en-IN"/>
          </a:p>
        </p:txBody>
      </p:sp>
      <p:sp>
        <p:nvSpPr>
          <p:cNvPr id="6" name="Footer Placeholder 5"/>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2206161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6E6A02-3242-4D6A-B93B-1DB36FD8965E}" type="datetimeFigureOut">
              <a:rPr lang="en-IN" smtClean="0"/>
              <a:t>18-06-2026</a:t>
            </a:fld>
            <a:endParaRPr lang="en-IN"/>
          </a:p>
        </p:txBody>
      </p:sp>
      <p:sp>
        <p:nvSpPr>
          <p:cNvPr id="8" name="Footer Placeholder 7"/>
          <p:cNvSpPr>
            <a:spLocks noGrp="1"/>
          </p:cNvSpPr>
          <p:nvPr>
            <p:ph type="ftr" sz="quarter" idx="11"/>
          </p:nvPr>
        </p:nvSpPr>
        <p:spPr/>
        <p:txBody>
          <a:bodyPr/>
          <a:lstStyle/>
          <a:p>
            <a:endParaRPr lang="en-IN"/>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670449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6E6A02-3242-4D6A-B93B-1DB36FD8965E}" type="datetimeFigureOut">
              <a:rPr lang="en-IN" smtClean="0"/>
              <a:t>18-06-2026</a:t>
            </a:fld>
            <a:endParaRPr lang="en-IN"/>
          </a:p>
        </p:txBody>
      </p:sp>
      <p:sp>
        <p:nvSpPr>
          <p:cNvPr id="4" name="Footer Placeholder 3"/>
          <p:cNvSpPr>
            <a:spLocks noGrp="1"/>
          </p:cNvSpPr>
          <p:nvPr>
            <p:ph type="ftr" sz="quarter" idx="11"/>
          </p:nvPr>
        </p:nvSpPr>
        <p:spPr/>
        <p:txBody>
          <a:bodyPr/>
          <a:lstStyle/>
          <a:p>
            <a:endParaRPr lang="en-IN"/>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1669005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6E6A02-3242-4D6A-B93B-1DB36FD8965E}" type="datetimeFigureOut">
              <a:rPr lang="en-IN" smtClean="0"/>
              <a:t>18-06-2026</a:t>
            </a:fld>
            <a:endParaRPr lang="en-IN"/>
          </a:p>
        </p:txBody>
      </p:sp>
      <p:sp>
        <p:nvSpPr>
          <p:cNvPr id="3" name="Footer Placeholder 2"/>
          <p:cNvSpPr>
            <a:spLocks noGrp="1"/>
          </p:cNvSpPr>
          <p:nvPr>
            <p:ph type="ftr" sz="quarter" idx="11"/>
          </p:nvPr>
        </p:nvSpPr>
        <p:spPr/>
        <p:txBody>
          <a:bodyPr/>
          <a:lstStyle/>
          <a:p>
            <a:endParaRPr lang="en-IN"/>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4161407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6E6A02-3242-4D6A-B93B-1DB36FD8965E}" type="datetimeFigureOut">
              <a:rPr lang="en-IN" smtClean="0"/>
              <a:t>18-06-2026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1936610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6E6A02-3242-4D6A-B93B-1DB36FD8965E}" type="datetimeFigureOut">
              <a:rPr lang="en-IN" smtClean="0"/>
              <a:t>18-06-2026</a:t>
            </a:fld>
            <a:endParaRPr lang="en-IN"/>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2419281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6E6A02-3242-4D6A-B93B-1DB36FD8965E}" type="datetimeFigureOut">
              <a:rPr lang="en-IN" smtClean="0"/>
              <a:t>18-06-2026</a:t>
            </a:fld>
            <a:endParaRPr lang="en-IN"/>
          </a:p>
        </p:txBody>
      </p:sp>
      <p:sp>
        <p:nvSpPr>
          <p:cNvPr id="5" name="Footer Placeholder 4"/>
          <p:cNvSpPr>
            <a:spLocks noGrp="1"/>
          </p:cNvSpPr>
          <p:nvPr>
            <p:ph type="ftr" sz="quarter" idx="11"/>
          </p:nvPr>
        </p:nvSpPr>
        <p:spPr/>
        <p:txBody>
          <a:bodyPr/>
          <a:lstStyle/>
          <a:p>
            <a:endParaRPr lang="en-IN"/>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1643787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6E6A02-3242-4D6A-B93B-1DB36FD8965E}" type="datetimeFigureOut">
              <a:rPr lang="en-IN" smtClean="0"/>
              <a:t>18-06-2026</a:t>
            </a:fld>
            <a:endParaRPr lang="en-IN"/>
          </a:p>
        </p:txBody>
      </p:sp>
      <p:sp>
        <p:nvSpPr>
          <p:cNvPr id="5" name="Footer Placeholder 4"/>
          <p:cNvSpPr>
            <a:spLocks noGrp="1"/>
          </p:cNvSpPr>
          <p:nvPr>
            <p:ph type="ftr" sz="quarter" idx="11"/>
          </p:nvPr>
        </p:nvSpPr>
        <p:spPr/>
        <p:txBody>
          <a:bodyPr/>
          <a:lstStyle/>
          <a:p>
            <a:endParaRPr lang="en-IN"/>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B67D246-2FBE-46B2-B8AB-53533F998129}" type="slidenum">
              <a:rPr lang="en-IN" smtClean="0"/>
              <a:t>‹#›</a:t>
            </a:fld>
            <a:endParaRPr lang="en-IN"/>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97332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F6E6A02-3242-4D6A-B93B-1DB36FD8965E}" type="datetimeFigureOut">
              <a:rPr lang="en-IN" smtClean="0"/>
              <a:t>18-06-2026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3247018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F6E6A02-3242-4D6A-B93B-1DB36FD8965E}" type="datetimeFigureOut">
              <a:rPr lang="en-IN" smtClean="0"/>
              <a:t>18-06-2026</a:t>
            </a:fld>
            <a:endParaRPr lang="en-IN"/>
          </a:p>
        </p:txBody>
      </p:sp>
      <p:sp>
        <p:nvSpPr>
          <p:cNvPr id="6" name="Footer Placeholder 5"/>
          <p:cNvSpPr>
            <a:spLocks noGrp="1"/>
          </p:cNvSpPr>
          <p:nvPr>
            <p:ph type="ftr" sz="quarter" idx="11"/>
          </p:nvPr>
        </p:nvSpPr>
        <p:spPr/>
        <p:txBody>
          <a:bodyPr/>
          <a:lstStyle/>
          <a:p>
            <a:endParaRPr lang="en-IN"/>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67D246-2FBE-46B2-B8AB-53533F998129}" type="slidenum">
              <a:rPr lang="en-IN" smtClean="0"/>
              <a:t>‹#›</a:t>
            </a:fld>
            <a:endParaRPr lang="en-IN"/>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234873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DF6E6A02-3242-4D6A-B93B-1DB36FD8965E}" type="datetimeFigureOut">
              <a:rPr lang="en-IN" smtClean="0"/>
              <a:t>18-06-2026</a:t>
            </a:fld>
            <a:endParaRPr lang="en-IN"/>
          </a:p>
        </p:txBody>
      </p:sp>
      <p:sp>
        <p:nvSpPr>
          <p:cNvPr id="6" name="Footer Placeholder 5"/>
          <p:cNvSpPr>
            <a:spLocks noGrp="1"/>
          </p:cNvSpPr>
          <p:nvPr>
            <p:ph type="ftr" sz="quarter" idx="11"/>
          </p:nvPr>
        </p:nvSpPr>
        <p:spPr/>
        <p:txBody>
          <a:bodyPr/>
          <a:lstStyle/>
          <a:p>
            <a:endParaRPr lang="en-IN"/>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23036736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6E6A02-3242-4D6A-B93B-1DB36FD8965E}" type="datetimeFigureOut">
              <a:rPr lang="en-IN" smtClean="0"/>
              <a:t>18-06-2026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25658275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6E6A02-3242-4D6A-B93B-1DB36FD8965E}" type="datetimeFigureOut">
              <a:rPr lang="en-IN" smtClean="0"/>
              <a:t>18-06-2026</a:t>
            </a:fld>
            <a:endParaRPr lang="en-IN"/>
          </a:p>
        </p:txBody>
      </p:sp>
      <p:sp>
        <p:nvSpPr>
          <p:cNvPr id="5" name="Footer Placeholder 4"/>
          <p:cNvSpPr>
            <a:spLocks noGrp="1"/>
          </p:cNvSpPr>
          <p:nvPr>
            <p:ph type="ftr" sz="quarter" idx="11"/>
          </p:nvPr>
        </p:nvSpPr>
        <p:spPr/>
        <p:txBody>
          <a:bodyPr/>
          <a:lstStyle/>
          <a:p>
            <a:endParaRPr lang="en-IN"/>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B67D246-2FBE-46B2-B8AB-53533F998129}" type="slidenum">
              <a:rPr lang="en-IN" smtClean="0"/>
              <a:t>‹#›</a:t>
            </a:fld>
            <a:endParaRPr lang="en-IN"/>
          </a:p>
        </p:txBody>
      </p:sp>
    </p:spTree>
    <p:extLst>
      <p:ext uri="{BB962C8B-B14F-4D97-AF65-F5344CB8AC3E}">
        <p14:creationId xmlns:p14="http://schemas.microsoft.com/office/powerpoint/2010/main" val="3768100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F6E6A02-3242-4D6A-B93B-1DB36FD8965E}" type="datetimeFigureOut">
              <a:rPr lang="en-IN" smtClean="0"/>
              <a:t>18-06-2026</a:t>
            </a:fld>
            <a:endParaRPr lang="en-IN"/>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B67D246-2FBE-46B2-B8AB-53533F998129}" type="slidenum">
              <a:rPr lang="en-IN" smtClean="0"/>
              <a:t>‹#›</a:t>
            </a:fld>
            <a:endParaRPr lang="en-IN"/>
          </a:p>
        </p:txBody>
      </p:sp>
    </p:spTree>
    <p:extLst>
      <p:ext uri="{BB962C8B-B14F-4D97-AF65-F5344CB8AC3E}">
        <p14:creationId xmlns:p14="http://schemas.microsoft.com/office/powerpoint/2010/main" val="2527643590"/>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 id="2147483854"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62589-76AF-2047-6B4F-AA41037489AC}"/>
              </a:ext>
            </a:extLst>
          </p:cNvPr>
          <p:cNvSpPr>
            <a:spLocks noGrp="1"/>
          </p:cNvSpPr>
          <p:nvPr>
            <p:ph type="title"/>
          </p:nvPr>
        </p:nvSpPr>
        <p:spPr>
          <a:xfrm>
            <a:off x="2104102" y="365125"/>
            <a:ext cx="9249697" cy="1847133"/>
          </a:xfrm>
        </p:spPr>
        <p:txBody>
          <a:bodyPr>
            <a:normAutofit/>
          </a:bodyPr>
          <a:lstStyle/>
          <a:p>
            <a:pPr algn="just"/>
            <a:r>
              <a:rPr lang="en-IN" dirty="0">
                <a:latin typeface="Times New Roman" panose="02020603050405020304" pitchFamily="18" charset="0"/>
                <a:cs typeface="Times New Roman" panose="02020603050405020304" pitchFamily="18" charset="0"/>
              </a:rPr>
              <a:t>RESEARCH PROJECT REPORT IN FULFILMENT OF SUMMER INTERNSHIP PROJECT</a:t>
            </a:r>
          </a:p>
        </p:txBody>
      </p:sp>
      <p:sp>
        <p:nvSpPr>
          <p:cNvPr id="3" name="Content Placeholder 2">
            <a:extLst>
              <a:ext uri="{FF2B5EF4-FFF2-40B4-BE49-F238E27FC236}">
                <a16:creationId xmlns:a16="http://schemas.microsoft.com/office/drawing/2014/main" id="{474AF3D9-773B-EEB6-A23F-5D949DCE26BD}"/>
              </a:ext>
            </a:extLst>
          </p:cNvPr>
          <p:cNvSpPr>
            <a:spLocks noGrp="1"/>
          </p:cNvSpPr>
          <p:nvPr>
            <p:ph idx="1"/>
          </p:nvPr>
        </p:nvSpPr>
        <p:spPr>
          <a:xfrm>
            <a:off x="2664542" y="2349910"/>
            <a:ext cx="8689258" cy="4286864"/>
          </a:xfrm>
        </p:spPr>
        <p:txBody>
          <a:bodyPr>
            <a:normAutofit/>
          </a:bodyPr>
          <a:lstStyle/>
          <a:p>
            <a:pPr marL="0" indent="0">
              <a:buNone/>
            </a:pPr>
            <a:r>
              <a:rPr lang="en-IN" dirty="0">
                <a:latin typeface="Times New Roman" panose="02020603050405020304" pitchFamily="18" charset="0"/>
                <a:cs typeface="Times New Roman" panose="02020603050405020304" pitchFamily="18" charset="0"/>
              </a:rPr>
              <a:t>                                                               </a:t>
            </a:r>
            <a:r>
              <a:rPr lang="en-IN" sz="4000" dirty="0">
                <a:latin typeface="Times New Roman" panose="02020603050405020304" pitchFamily="18" charset="0"/>
                <a:cs typeface="Times New Roman" panose="02020603050405020304" pitchFamily="18" charset="0"/>
              </a:rPr>
              <a:t>TOPIC:</a:t>
            </a:r>
          </a:p>
          <a:p>
            <a:pPr marL="0" indent="0">
              <a:buNone/>
            </a:pPr>
            <a:r>
              <a:rPr lang="en-IN" dirty="0">
                <a:latin typeface="Times New Roman" panose="02020603050405020304" pitchFamily="18" charset="0"/>
                <a:cs typeface="Times New Roman" panose="02020603050405020304" pitchFamily="18" charset="0"/>
              </a:rPr>
              <a:t>  </a:t>
            </a:r>
            <a:r>
              <a:rPr lang="en-IN" sz="3200" dirty="0">
                <a:solidFill>
                  <a:srgbClr val="00B0F0"/>
                </a:solidFill>
                <a:latin typeface="Times New Roman" panose="02020603050405020304" pitchFamily="18" charset="0"/>
                <a:cs typeface="Times New Roman" panose="02020603050405020304" pitchFamily="18" charset="0"/>
              </a:rPr>
              <a:t>                          INPUT TAX CREDIT</a:t>
            </a:r>
          </a:p>
          <a:p>
            <a:pPr marL="0" indent="0">
              <a:buNone/>
            </a:pPr>
            <a:endParaRPr lang="en-IN" sz="3200"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a:p>
            <a:pPr marL="0" indent="0">
              <a:buNone/>
            </a:pPr>
            <a:r>
              <a:rPr lang="en-IN" sz="2000" b="1" dirty="0">
                <a:latin typeface="Times New Roman" panose="02020603050405020304" pitchFamily="18" charset="0"/>
                <a:cs typeface="Times New Roman" panose="02020603050405020304" pitchFamily="18" charset="0"/>
              </a:rPr>
              <a:t>SUBMITTED BY:                                                                 SUBMITTED TO:</a:t>
            </a:r>
          </a:p>
          <a:p>
            <a:pPr marL="0" indent="0">
              <a:buNone/>
            </a:pPr>
            <a:r>
              <a:rPr lang="en-IN" b="1" dirty="0">
                <a:solidFill>
                  <a:srgbClr val="00B0F0"/>
                </a:solidFill>
                <a:latin typeface="Times New Roman" panose="02020603050405020304" pitchFamily="18" charset="0"/>
                <a:cs typeface="Times New Roman" panose="02020603050405020304" pitchFamily="18" charset="0"/>
              </a:rPr>
              <a:t>Saniya Usmani                                                                                  Shashwat Singhal</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8753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595C8-7DA6-B326-3221-0E7EF9F56C1D}"/>
              </a:ext>
            </a:extLst>
          </p:cNvPr>
          <p:cNvSpPr>
            <a:spLocks noGrp="1"/>
          </p:cNvSpPr>
          <p:nvPr>
            <p:ph type="title"/>
          </p:nvPr>
        </p:nvSpPr>
        <p:spPr/>
        <p:txBody>
          <a:bodyPr/>
          <a:lstStyle/>
          <a:p>
            <a:r>
              <a:rPr lang="en-IN" dirty="0"/>
              <a:t>                    </a:t>
            </a:r>
            <a:r>
              <a:rPr lang="en-IN" sz="4000" dirty="0">
                <a:latin typeface="Times New Roman" panose="02020603050405020304" pitchFamily="18" charset="0"/>
                <a:cs typeface="Times New Roman" panose="02020603050405020304" pitchFamily="18" charset="0"/>
              </a:rPr>
              <a:t>Input Tax Credit</a:t>
            </a:r>
          </a:p>
        </p:txBody>
      </p:sp>
      <p:sp>
        <p:nvSpPr>
          <p:cNvPr id="3" name="Content Placeholder 2">
            <a:extLst>
              <a:ext uri="{FF2B5EF4-FFF2-40B4-BE49-F238E27FC236}">
                <a16:creationId xmlns:a16="http://schemas.microsoft.com/office/drawing/2014/main" id="{26A2BE9C-4472-42A2-3468-0A66D36B7CE3}"/>
              </a:ext>
            </a:extLst>
          </p:cNvPr>
          <p:cNvSpPr>
            <a:spLocks noGrp="1"/>
          </p:cNvSpPr>
          <p:nvPr>
            <p:ph idx="1"/>
          </p:nvPr>
        </p:nvSpPr>
        <p:spPr/>
        <p:txBody>
          <a:bodyPr/>
          <a:lstStyle/>
          <a:p>
            <a:r>
              <a:rPr lang="en-IN" sz="2800" dirty="0">
                <a:latin typeface="Times New Roman" panose="02020603050405020304" pitchFamily="18" charset="0"/>
                <a:cs typeface="Times New Roman" panose="02020603050405020304" pitchFamily="18" charset="0"/>
              </a:rPr>
              <a:t>Input Tax Credit refers to the credit that a registered taxpayer can claim for GST paid on purchases of goods and services used in the course or furtherance of business. The taxpayer can utilize this credit to offset GST liability on outward supplies.</a:t>
            </a:r>
          </a:p>
          <a:p>
            <a:endParaRPr lang="en-IN" dirty="0"/>
          </a:p>
        </p:txBody>
      </p:sp>
      <p:pic>
        <p:nvPicPr>
          <p:cNvPr id="4" name="Picture 3" descr="input-tax-credit-500x500.jpg (500×500)">
            <a:extLst>
              <a:ext uri="{FF2B5EF4-FFF2-40B4-BE49-F238E27FC236}">
                <a16:creationId xmlns:a16="http://schemas.microsoft.com/office/drawing/2014/main" id="{EC7C3BE0-A465-543E-15D4-E8AF8CC3A359}"/>
              </a:ext>
            </a:extLst>
          </p:cNvPr>
          <p:cNvPicPr>
            <a:picLocks noChangeAspect="1"/>
          </p:cNvPicPr>
          <p:nvPr/>
        </p:nvPicPr>
        <p:blipFill>
          <a:blip r:embed="rId2"/>
          <a:stretch>
            <a:fillRect/>
          </a:stretch>
        </p:blipFill>
        <p:spPr>
          <a:xfrm>
            <a:off x="8518063" y="4807973"/>
            <a:ext cx="2986549" cy="1675978"/>
          </a:xfrm>
          <a:prstGeom prst="rect">
            <a:avLst/>
          </a:prstGeom>
        </p:spPr>
      </p:pic>
    </p:spTree>
    <p:extLst>
      <p:ext uri="{BB962C8B-B14F-4D97-AF65-F5344CB8AC3E}">
        <p14:creationId xmlns:p14="http://schemas.microsoft.com/office/powerpoint/2010/main" val="4070245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9E696-EE3B-4FE2-7944-1CF19D698130}"/>
              </a:ext>
            </a:extLst>
          </p:cNvPr>
          <p:cNvSpPr>
            <a:spLocks noGrp="1"/>
          </p:cNvSpPr>
          <p:nvPr>
            <p:ph type="title"/>
          </p:nvPr>
        </p:nvSpPr>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Objectives of Input Tax Credit</a:t>
            </a:r>
            <a:br>
              <a:rPr lang="en-IN" dirty="0">
                <a:latin typeface="Times New Roman" panose="02020603050405020304" pitchFamily="18" charset="0"/>
                <a:cs typeface="Times New Roman" panose="02020603050405020304" pitchFamily="18" charset="0"/>
              </a:rPr>
            </a:b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E975D98-9EF7-CA2C-628C-08A629338B8E}"/>
              </a:ext>
            </a:extLst>
          </p:cNvPr>
          <p:cNvSpPr>
            <a:spLocks noGrp="1"/>
          </p:cNvSpPr>
          <p:nvPr>
            <p:ph idx="1"/>
          </p:nvPr>
        </p:nvSpPr>
        <p:spPr/>
        <p:txBody>
          <a:bodyPr>
            <a:normAutofit/>
          </a:bodyPr>
          <a:lstStyle/>
          <a:p>
            <a:r>
              <a:rPr lang="en-IN" sz="2800" dirty="0">
                <a:latin typeface="Times New Roman" panose="02020603050405020304" pitchFamily="18" charset="0"/>
                <a:cs typeface="Times New Roman" panose="02020603050405020304" pitchFamily="18" charset="0"/>
              </a:rPr>
              <a:t>Elimination of Cascading Effect</a:t>
            </a:r>
          </a:p>
          <a:p>
            <a:r>
              <a:rPr lang="en-IN" sz="2800" dirty="0">
                <a:latin typeface="Times New Roman" panose="02020603050405020304" pitchFamily="18" charset="0"/>
                <a:cs typeface="Times New Roman" panose="02020603050405020304" pitchFamily="18" charset="0"/>
              </a:rPr>
              <a:t>Promotion of Business Efficiency</a:t>
            </a:r>
          </a:p>
          <a:p>
            <a:r>
              <a:rPr lang="en-IN" sz="2800" dirty="0">
                <a:latin typeface="Times New Roman" panose="02020603050405020304" pitchFamily="18" charset="0"/>
                <a:cs typeface="Times New Roman" panose="02020603050405020304" pitchFamily="18" charset="0"/>
              </a:rPr>
              <a:t>Encouragement of Tax Compliance</a:t>
            </a:r>
          </a:p>
          <a:p>
            <a:r>
              <a:rPr lang="en-IN" sz="2800" dirty="0">
                <a:latin typeface="Times New Roman" panose="02020603050405020304" pitchFamily="18" charset="0"/>
                <a:cs typeface="Times New Roman" panose="02020603050405020304" pitchFamily="18" charset="0"/>
              </a:rPr>
              <a:t>Improved Revenue Collection</a:t>
            </a:r>
          </a:p>
          <a:p>
            <a:endParaRPr lang="en-IN" dirty="0"/>
          </a:p>
        </p:txBody>
      </p:sp>
    </p:spTree>
    <p:extLst>
      <p:ext uri="{BB962C8B-B14F-4D97-AF65-F5344CB8AC3E}">
        <p14:creationId xmlns:p14="http://schemas.microsoft.com/office/powerpoint/2010/main" val="3411077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95B20-4107-76D7-89E4-A319374777EE}"/>
              </a:ext>
            </a:extLst>
          </p:cNvPr>
          <p:cNvSpPr>
            <a:spLocks noGrp="1"/>
          </p:cNvSpPr>
          <p:nvPr>
            <p:ph type="title"/>
          </p:nvPr>
        </p:nvSpPr>
        <p:spPr/>
        <p:txBody>
          <a:bodyPr>
            <a:normAutofit fontScale="90000"/>
          </a:bodyPr>
          <a:lstStyle/>
          <a:p>
            <a:br>
              <a:rPr lang="en-IN" b="1" dirty="0"/>
            </a:br>
            <a:r>
              <a:rPr lang="en-IN" sz="5300" b="1" dirty="0">
                <a:latin typeface="Times New Roman" panose="02020603050405020304" pitchFamily="18" charset="0"/>
                <a:cs typeface="Times New Roman" panose="02020603050405020304" pitchFamily="18" charset="0"/>
              </a:rPr>
              <a:t>Legal Framework of ITC</a:t>
            </a:r>
            <a:br>
              <a:rPr lang="en-IN" sz="5300" dirty="0">
                <a:latin typeface="Times New Roman" panose="02020603050405020304" pitchFamily="18" charset="0"/>
                <a:cs typeface="Times New Roman" panose="02020603050405020304" pitchFamily="18" charset="0"/>
              </a:rPr>
            </a:br>
            <a:endParaRPr lang="en-IN" sz="53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F728E4E-0730-129F-B848-690241A1786F}"/>
              </a:ext>
            </a:extLst>
          </p:cNvPr>
          <p:cNvSpPr>
            <a:spLocks noGrp="1"/>
          </p:cNvSpPr>
          <p:nvPr>
            <p:ph idx="1"/>
          </p:nvPr>
        </p:nvSpPr>
        <p:spPr/>
        <p:txBody>
          <a:bodyPr>
            <a:normAutofit/>
          </a:bodyPr>
          <a:lstStyle/>
          <a:p>
            <a:pPr marL="0" indent="0">
              <a:buNone/>
            </a:pPr>
            <a:r>
              <a:rPr lang="en-IN" sz="2000" b="1" dirty="0">
                <a:latin typeface="Times New Roman" panose="02020603050405020304" pitchFamily="18" charset="0"/>
                <a:cs typeface="Times New Roman" panose="02020603050405020304" pitchFamily="18" charset="0"/>
              </a:rPr>
              <a:t>Relevant Provisions</a:t>
            </a:r>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The Input Tax Credit mechanism is governed primarily by:</a:t>
            </a:r>
          </a:p>
          <a:p>
            <a:pPr lvl="0"/>
            <a:r>
              <a:rPr lang="en-IN" sz="2000" dirty="0">
                <a:latin typeface="Times New Roman" panose="02020603050405020304" pitchFamily="18" charset="0"/>
                <a:cs typeface="Times New Roman" panose="02020603050405020304" pitchFamily="18" charset="0"/>
              </a:rPr>
              <a:t>Section 16 of the CGST Act, 2017</a:t>
            </a:r>
          </a:p>
          <a:p>
            <a:pPr lvl="0"/>
            <a:r>
              <a:rPr lang="en-IN" sz="2000" dirty="0">
                <a:latin typeface="Times New Roman" panose="02020603050405020304" pitchFamily="18" charset="0"/>
                <a:cs typeface="Times New Roman" panose="02020603050405020304" pitchFamily="18" charset="0"/>
              </a:rPr>
              <a:t>Section 17 of the CGST Act, 2017</a:t>
            </a:r>
          </a:p>
          <a:p>
            <a:pPr lvl="0"/>
            <a:r>
              <a:rPr lang="en-IN" sz="2000" dirty="0">
                <a:latin typeface="Times New Roman" panose="02020603050405020304" pitchFamily="18" charset="0"/>
                <a:cs typeface="Times New Roman" panose="02020603050405020304" pitchFamily="18" charset="0"/>
              </a:rPr>
              <a:t>Section 18 of the CGST Act, 2017</a:t>
            </a:r>
          </a:p>
          <a:p>
            <a:pPr lvl="0"/>
            <a:r>
              <a:rPr lang="en-IN" sz="2000" dirty="0">
                <a:latin typeface="Times New Roman" panose="02020603050405020304" pitchFamily="18" charset="0"/>
                <a:cs typeface="Times New Roman" panose="02020603050405020304" pitchFamily="18" charset="0"/>
              </a:rPr>
              <a:t>Section 49 relating to utilization of credit</a:t>
            </a:r>
          </a:p>
          <a:p>
            <a:r>
              <a:rPr lang="en-IN" sz="2000" dirty="0">
                <a:latin typeface="Times New Roman" panose="02020603050405020304" pitchFamily="18" charset="0"/>
                <a:cs typeface="Times New Roman" panose="02020603050405020304" pitchFamily="18" charset="0"/>
              </a:rPr>
              <a:t>CGST Rules, 2017</a:t>
            </a:r>
          </a:p>
        </p:txBody>
      </p:sp>
    </p:spTree>
    <p:extLst>
      <p:ext uri="{BB962C8B-B14F-4D97-AF65-F5344CB8AC3E}">
        <p14:creationId xmlns:p14="http://schemas.microsoft.com/office/powerpoint/2010/main" val="1765931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B890B-FEB5-8C96-4E0E-671EAACB4638}"/>
              </a:ext>
            </a:extLst>
          </p:cNvPr>
          <p:cNvSpPr>
            <a:spLocks noGrp="1"/>
          </p:cNvSpPr>
          <p:nvPr>
            <p:ph type="title"/>
          </p:nvPr>
        </p:nvSpPr>
        <p:spPr/>
        <p:txBody>
          <a:bodyPr>
            <a:normAutofit fontScale="90000"/>
          </a:bodyPr>
          <a:lstStyle/>
          <a:p>
            <a:br>
              <a:rPr lang="en-IN" b="1" dirty="0"/>
            </a:br>
            <a:r>
              <a:rPr lang="en-IN" sz="5300" b="1" dirty="0">
                <a:latin typeface="Times New Roman" panose="02020603050405020304" pitchFamily="18" charset="0"/>
                <a:cs typeface="Times New Roman" panose="02020603050405020304" pitchFamily="18" charset="0"/>
              </a:rPr>
              <a:t>Definition of Input Tax</a:t>
            </a:r>
            <a:br>
              <a:rPr lang="en-IN" sz="5300" dirty="0">
                <a:latin typeface="Times New Roman" panose="02020603050405020304" pitchFamily="18" charset="0"/>
                <a:cs typeface="Times New Roman" panose="02020603050405020304" pitchFamily="18" charset="0"/>
              </a:rPr>
            </a:br>
            <a:endParaRPr lang="en-IN" sz="53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FDDC39-4A29-0A3C-BB0F-B00696F39DBB}"/>
              </a:ext>
            </a:extLst>
          </p:cNvPr>
          <p:cNvSpPr>
            <a:spLocks noGrp="1"/>
          </p:cNvSpPr>
          <p:nvPr>
            <p:ph idx="1"/>
          </p:nvPr>
        </p:nvSpPr>
        <p:spPr/>
        <p:txBody>
          <a:bodyPr/>
          <a:lstStyle/>
          <a:p>
            <a:pPr marL="0" indent="0">
              <a:buNone/>
            </a:pPr>
            <a:r>
              <a:rPr lang="en-IN" sz="2000" dirty="0">
                <a:latin typeface="Times New Roman" panose="02020603050405020304" pitchFamily="18" charset="0"/>
                <a:cs typeface="Times New Roman" panose="02020603050405020304" pitchFamily="18" charset="0"/>
              </a:rPr>
              <a:t>Input tax includes:</a:t>
            </a:r>
          </a:p>
          <a:p>
            <a:pPr lvl="0"/>
            <a:r>
              <a:rPr lang="en-IN" sz="2000" dirty="0">
                <a:latin typeface="Times New Roman" panose="02020603050405020304" pitchFamily="18" charset="0"/>
                <a:cs typeface="Times New Roman" panose="02020603050405020304" pitchFamily="18" charset="0"/>
              </a:rPr>
              <a:t>Central GST (CGST)</a:t>
            </a:r>
          </a:p>
          <a:p>
            <a:pPr lvl="0"/>
            <a:r>
              <a:rPr lang="en-IN" sz="2000" dirty="0">
                <a:latin typeface="Times New Roman" panose="02020603050405020304" pitchFamily="18" charset="0"/>
                <a:cs typeface="Times New Roman" panose="02020603050405020304" pitchFamily="18" charset="0"/>
              </a:rPr>
              <a:t>State GST (SGST)</a:t>
            </a:r>
          </a:p>
          <a:p>
            <a:pPr lvl="0"/>
            <a:r>
              <a:rPr lang="en-IN" sz="2000" dirty="0">
                <a:latin typeface="Times New Roman" panose="02020603050405020304" pitchFamily="18" charset="0"/>
                <a:cs typeface="Times New Roman" panose="02020603050405020304" pitchFamily="18" charset="0"/>
              </a:rPr>
              <a:t>Integrated GST (IGST)</a:t>
            </a:r>
          </a:p>
          <a:p>
            <a:pPr lvl="0"/>
            <a:r>
              <a:rPr lang="en-IN" sz="2000" dirty="0">
                <a:latin typeface="Times New Roman" panose="02020603050405020304" pitchFamily="18" charset="0"/>
                <a:cs typeface="Times New Roman" panose="02020603050405020304" pitchFamily="18" charset="0"/>
              </a:rPr>
              <a:t>Union Territory GST (UTGST)</a:t>
            </a:r>
          </a:p>
          <a:p>
            <a:r>
              <a:rPr lang="en-IN" sz="2000" dirty="0">
                <a:latin typeface="Times New Roman" panose="02020603050405020304" pitchFamily="18" charset="0"/>
                <a:cs typeface="Times New Roman" panose="02020603050405020304" pitchFamily="18" charset="0"/>
              </a:rPr>
              <a:t>Paid on purchases used for business purposes.</a:t>
            </a:r>
          </a:p>
          <a:p>
            <a:pPr marL="0" indent="0">
              <a:buNone/>
            </a:pPr>
            <a:endParaRPr lang="en-IN" dirty="0"/>
          </a:p>
          <a:p>
            <a:endParaRPr lang="en-IN" dirty="0"/>
          </a:p>
        </p:txBody>
      </p:sp>
    </p:spTree>
    <p:extLst>
      <p:ext uri="{BB962C8B-B14F-4D97-AF65-F5344CB8AC3E}">
        <p14:creationId xmlns:p14="http://schemas.microsoft.com/office/powerpoint/2010/main" val="2598682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F6B55-C5CE-8639-99B8-6917761AAE8D}"/>
              </a:ext>
            </a:extLst>
          </p:cNvPr>
          <p:cNvSpPr>
            <a:spLocks noGrp="1"/>
          </p:cNvSpPr>
          <p:nvPr>
            <p:ph type="title"/>
          </p:nvPr>
        </p:nvSpPr>
        <p:spPr/>
        <p:txBody>
          <a:bodyPr>
            <a:normAutofit fontScale="90000"/>
          </a:bodyPr>
          <a:lstStyle/>
          <a:p>
            <a:br>
              <a:rPr lang="en-IN" b="1" dirty="0"/>
            </a:br>
            <a:r>
              <a:rPr lang="en-IN" b="1" dirty="0">
                <a:latin typeface="Times New Roman" panose="02020603050405020304" pitchFamily="18" charset="0"/>
                <a:cs typeface="Times New Roman" panose="02020603050405020304" pitchFamily="18" charset="0"/>
              </a:rPr>
              <a:t>Eligibility Conditions for Claiming ITC</a:t>
            </a:r>
            <a:br>
              <a:rPr lang="en-IN" dirty="0"/>
            </a:br>
            <a:endParaRPr lang="en-IN" dirty="0"/>
          </a:p>
        </p:txBody>
      </p:sp>
      <p:sp>
        <p:nvSpPr>
          <p:cNvPr id="3" name="Content Placeholder 2">
            <a:extLst>
              <a:ext uri="{FF2B5EF4-FFF2-40B4-BE49-F238E27FC236}">
                <a16:creationId xmlns:a16="http://schemas.microsoft.com/office/drawing/2014/main" id="{3A4BF86C-C4B0-784E-15EA-B6AE7EE570C9}"/>
              </a:ext>
            </a:extLst>
          </p:cNvPr>
          <p:cNvSpPr>
            <a:spLocks noGrp="1"/>
          </p:cNvSpPr>
          <p:nvPr>
            <p:ph idx="1"/>
          </p:nvPr>
        </p:nvSpPr>
        <p:spPr>
          <a:xfrm>
            <a:off x="2589212" y="1986116"/>
            <a:ext cx="8915400" cy="3925106"/>
          </a:xfrm>
        </p:spPr>
        <p:txBody>
          <a:bodyPr>
            <a:normAutofit fontScale="92500" lnSpcReduction="20000"/>
          </a:bodyPr>
          <a:lstStyle/>
          <a:p>
            <a:pPr marL="0" indent="0">
              <a:buNone/>
            </a:pPr>
            <a:r>
              <a:rPr lang="en-IN" sz="2200" dirty="0">
                <a:latin typeface="Times New Roman" panose="02020603050405020304" pitchFamily="18" charset="0"/>
                <a:cs typeface="Times New Roman" panose="02020603050405020304" pitchFamily="18" charset="0"/>
              </a:rPr>
              <a:t>Under Section 16 of the CGST Act, a registered person can claim ITC only if the following conditions are satisfied:</a:t>
            </a:r>
          </a:p>
          <a:p>
            <a:pPr marL="0" indent="0">
              <a:buNone/>
            </a:pPr>
            <a:r>
              <a:rPr lang="en-IN" sz="2200" b="1" dirty="0">
                <a:latin typeface="Times New Roman" panose="02020603050405020304" pitchFamily="18" charset="0"/>
                <a:cs typeface="Times New Roman" panose="02020603050405020304" pitchFamily="18" charset="0"/>
              </a:rPr>
              <a:t>1. Possession of Tax Invoice</a:t>
            </a:r>
            <a:endParaRPr lang="en-IN" sz="2200" dirty="0">
              <a:latin typeface="Times New Roman" panose="02020603050405020304" pitchFamily="18" charset="0"/>
              <a:cs typeface="Times New Roman" panose="02020603050405020304" pitchFamily="18" charset="0"/>
            </a:endParaRPr>
          </a:p>
          <a:p>
            <a:r>
              <a:rPr lang="en-IN" sz="2200" dirty="0">
                <a:latin typeface="Times New Roman" panose="02020603050405020304" pitchFamily="18" charset="0"/>
                <a:cs typeface="Times New Roman" panose="02020603050405020304" pitchFamily="18" charset="0"/>
              </a:rPr>
              <a:t>The taxpayer must possess:</a:t>
            </a:r>
          </a:p>
          <a:p>
            <a:pPr lvl="0"/>
            <a:r>
              <a:rPr lang="en-IN" sz="2200" dirty="0">
                <a:latin typeface="Times New Roman" panose="02020603050405020304" pitchFamily="18" charset="0"/>
                <a:cs typeface="Times New Roman" panose="02020603050405020304" pitchFamily="18" charset="0"/>
              </a:rPr>
              <a:t>Tax invoice</a:t>
            </a:r>
          </a:p>
          <a:p>
            <a:pPr lvl="0"/>
            <a:r>
              <a:rPr lang="en-IN" sz="2200" dirty="0">
                <a:latin typeface="Times New Roman" panose="02020603050405020304" pitchFamily="18" charset="0"/>
                <a:cs typeface="Times New Roman" panose="02020603050405020304" pitchFamily="18" charset="0"/>
              </a:rPr>
              <a:t>Debit note</a:t>
            </a:r>
          </a:p>
          <a:p>
            <a:pPr lvl="0"/>
            <a:r>
              <a:rPr lang="en-IN" sz="2200" dirty="0">
                <a:latin typeface="Times New Roman" panose="02020603050405020304" pitchFamily="18" charset="0"/>
                <a:cs typeface="Times New Roman" panose="02020603050405020304" pitchFamily="18" charset="0"/>
              </a:rPr>
              <a:t>Bill of entry</a:t>
            </a:r>
          </a:p>
          <a:p>
            <a:pPr lvl="0"/>
            <a:r>
              <a:rPr lang="en-IN" sz="2200" dirty="0">
                <a:latin typeface="Times New Roman" panose="02020603050405020304" pitchFamily="18" charset="0"/>
                <a:cs typeface="Times New Roman" panose="02020603050405020304" pitchFamily="18" charset="0"/>
              </a:rPr>
              <a:t>Other prescribed documents</a:t>
            </a:r>
          </a:p>
          <a:p>
            <a:pPr marL="0" indent="0">
              <a:buNone/>
            </a:pPr>
            <a:r>
              <a:rPr lang="en-IN" sz="2200" b="1" dirty="0">
                <a:latin typeface="Times New Roman" panose="02020603050405020304" pitchFamily="18" charset="0"/>
                <a:cs typeface="Times New Roman" panose="02020603050405020304" pitchFamily="18" charset="0"/>
              </a:rPr>
              <a:t>2. Receipt of Goods or Services</a:t>
            </a:r>
            <a:endParaRPr lang="en-IN" sz="2200" dirty="0">
              <a:latin typeface="Times New Roman" panose="02020603050405020304" pitchFamily="18" charset="0"/>
              <a:cs typeface="Times New Roman" panose="02020603050405020304" pitchFamily="18" charset="0"/>
            </a:endParaRPr>
          </a:p>
          <a:p>
            <a:r>
              <a:rPr lang="en-IN" sz="2200" dirty="0">
                <a:latin typeface="Times New Roman" panose="02020603050405020304" pitchFamily="18" charset="0"/>
                <a:cs typeface="Times New Roman" panose="02020603050405020304" pitchFamily="18" charset="0"/>
              </a:rPr>
              <a:t>The goods or services must actually be received.</a:t>
            </a:r>
          </a:p>
          <a:p>
            <a:pPr marL="0" indent="0">
              <a:buNone/>
            </a:pPr>
            <a:r>
              <a:rPr lang="en-IN" sz="2200" dirty="0">
                <a:latin typeface="Times New Roman" panose="02020603050405020304" pitchFamily="18" charset="0"/>
                <a:cs typeface="Times New Roman" panose="02020603050405020304" pitchFamily="18" charset="0"/>
              </a:rPr>
              <a:t> </a:t>
            </a:r>
          </a:p>
          <a:p>
            <a:endParaRPr lang="en-IN" dirty="0"/>
          </a:p>
        </p:txBody>
      </p:sp>
    </p:spTree>
    <p:extLst>
      <p:ext uri="{BB962C8B-B14F-4D97-AF65-F5344CB8AC3E}">
        <p14:creationId xmlns:p14="http://schemas.microsoft.com/office/powerpoint/2010/main" val="2085040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C01BA-7919-6E53-806C-0A7C228A9A41}"/>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3E7D5F0F-1B05-B64C-B40B-14E4CA329E7D}"/>
              </a:ext>
            </a:extLst>
          </p:cNvPr>
          <p:cNvSpPr>
            <a:spLocks noGrp="1"/>
          </p:cNvSpPr>
          <p:nvPr>
            <p:ph idx="1"/>
          </p:nvPr>
        </p:nvSpPr>
        <p:spPr/>
        <p:txBody>
          <a:bodyPr>
            <a:normAutofit/>
          </a:bodyPr>
          <a:lstStyle/>
          <a:p>
            <a:pPr marL="0" indent="0">
              <a:buNone/>
            </a:pPr>
            <a:r>
              <a:rPr lang="en-IN" sz="2000" b="1" dirty="0">
                <a:latin typeface="Times New Roman" panose="02020603050405020304" pitchFamily="18" charset="0"/>
                <a:cs typeface="Times New Roman" panose="02020603050405020304" pitchFamily="18" charset="0"/>
              </a:rPr>
              <a:t>3. Tax Payment by Supplier</a:t>
            </a:r>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The supplier must have deposited the GST collected with the government.</a:t>
            </a:r>
          </a:p>
          <a:p>
            <a:pPr marL="0" indent="0">
              <a:buNone/>
            </a:pPr>
            <a:r>
              <a:rPr lang="en-IN" sz="2000" b="1" dirty="0">
                <a:latin typeface="Times New Roman" panose="02020603050405020304" pitchFamily="18" charset="0"/>
                <a:cs typeface="Times New Roman" panose="02020603050405020304" pitchFamily="18" charset="0"/>
              </a:rPr>
              <a:t>4. Filing of Returns</a:t>
            </a:r>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The recipient must file GST returns as prescribed.</a:t>
            </a:r>
          </a:p>
          <a:p>
            <a:pPr marL="0" indent="0">
              <a:buNone/>
            </a:pPr>
            <a:r>
              <a:rPr lang="en-IN" sz="2000" b="1" dirty="0">
                <a:latin typeface="Times New Roman" panose="02020603050405020304" pitchFamily="18" charset="0"/>
                <a:cs typeface="Times New Roman" panose="02020603050405020304" pitchFamily="18" charset="0"/>
              </a:rPr>
              <a:t>5. Time Limit for Claiming ITC</a:t>
            </a:r>
            <a:endParaRPr lang="en-IN" sz="2000" dirty="0">
              <a:latin typeface="Times New Roman" panose="02020603050405020304" pitchFamily="18" charset="0"/>
              <a:cs typeface="Times New Roman" panose="02020603050405020304" pitchFamily="18" charset="0"/>
            </a:endParaRPr>
          </a:p>
          <a:p>
            <a:pPr marL="0" indent="0">
              <a:buNone/>
            </a:pPr>
            <a:r>
              <a:rPr lang="en-IN" sz="2000" dirty="0">
                <a:latin typeface="Times New Roman" panose="02020603050405020304" pitchFamily="18" charset="0"/>
                <a:cs typeface="Times New Roman" panose="02020603050405020304" pitchFamily="18" charset="0"/>
              </a:rPr>
              <a:t>ITC must be claimed within the prescribed statutory period relating to the relevant financial year.</a:t>
            </a:r>
          </a:p>
          <a:p>
            <a:pPr marL="0" indent="0">
              <a:buNone/>
            </a:pPr>
            <a:endParaRPr lang="en-IN" dirty="0"/>
          </a:p>
        </p:txBody>
      </p:sp>
    </p:spTree>
    <p:extLst>
      <p:ext uri="{BB962C8B-B14F-4D97-AF65-F5344CB8AC3E}">
        <p14:creationId xmlns:p14="http://schemas.microsoft.com/office/powerpoint/2010/main" val="1016683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7017-170E-B076-F9DB-774DE0A5918C}"/>
              </a:ext>
            </a:extLst>
          </p:cNvPr>
          <p:cNvSpPr>
            <a:spLocks noGrp="1"/>
          </p:cNvSpPr>
          <p:nvPr>
            <p:ph type="title"/>
          </p:nvPr>
        </p:nvSpPr>
        <p:spPr/>
        <p:txBody>
          <a:bodyPr>
            <a:normAutofit fontScale="90000"/>
          </a:bodyPr>
          <a:lstStyle/>
          <a:p>
            <a:br>
              <a:rPr lang="en-IN" b="1" dirty="0"/>
            </a:br>
            <a:r>
              <a:rPr lang="en-IN" sz="4400" b="1" dirty="0">
                <a:latin typeface="Times New Roman" panose="02020603050405020304" pitchFamily="18" charset="0"/>
                <a:cs typeface="Times New Roman" panose="02020603050405020304" pitchFamily="18" charset="0"/>
              </a:rPr>
              <a:t>Blocked Credits under GST</a:t>
            </a:r>
            <a:br>
              <a:rPr lang="en-IN" dirty="0"/>
            </a:br>
            <a:endParaRPr lang="en-IN" dirty="0"/>
          </a:p>
        </p:txBody>
      </p:sp>
      <p:sp>
        <p:nvSpPr>
          <p:cNvPr id="3" name="Content Placeholder 2">
            <a:extLst>
              <a:ext uri="{FF2B5EF4-FFF2-40B4-BE49-F238E27FC236}">
                <a16:creationId xmlns:a16="http://schemas.microsoft.com/office/drawing/2014/main" id="{09933818-432E-AD27-2FAB-72830E16446B}"/>
              </a:ext>
            </a:extLst>
          </p:cNvPr>
          <p:cNvSpPr>
            <a:spLocks noGrp="1"/>
          </p:cNvSpPr>
          <p:nvPr>
            <p:ph idx="1"/>
          </p:nvPr>
        </p:nvSpPr>
        <p:spPr/>
        <p:txBody>
          <a:bodyPr>
            <a:normAutofit fontScale="92500" lnSpcReduction="10000"/>
          </a:bodyPr>
          <a:lstStyle/>
          <a:p>
            <a:pPr marL="0" indent="0">
              <a:buNone/>
            </a:pPr>
            <a:r>
              <a:rPr lang="en-IN" dirty="0">
                <a:latin typeface="Times New Roman" panose="02020603050405020304" pitchFamily="18" charset="0"/>
                <a:cs typeface="Times New Roman" panose="02020603050405020304" pitchFamily="18" charset="0"/>
              </a:rPr>
              <a:t>Certain credits are specifically disallowed under Section 17(5) of the CGST Act.</a:t>
            </a:r>
          </a:p>
          <a:p>
            <a:pPr marL="0" indent="0">
              <a:buNone/>
            </a:pPr>
            <a:r>
              <a:rPr lang="en-IN" b="1" dirty="0">
                <a:latin typeface="Times New Roman" panose="02020603050405020304" pitchFamily="18" charset="0"/>
                <a:cs typeface="Times New Roman" panose="02020603050405020304" pitchFamily="18" charset="0"/>
              </a:rPr>
              <a:t>1. Motor Vehicles</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ITC on motor vehicles is generally not available except in specified circumstances.</a:t>
            </a:r>
          </a:p>
          <a:p>
            <a:pPr marL="0" indent="0">
              <a:buNone/>
            </a:pPr>
            <a:r>
              <a:rPr lang="en-IN" b="1" dirty="0">
                <a:latin typeface="Times New Roman" panose="02020603050405020304" pitchFamily="18" charset="0"/>
                <a:cs typeface="Times New Roman" panose="02020603050405020304" pitchFamily="18" charset="0"/>
              </a:rPr>
              <a:t>2. Food and Beverages</a:t>
            </a:r>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ITC is generally restricted on:</a:t>
            </a:r>
          </a:p>
          <a:p>
            <a:pPr lvl="0"/>
            <a:r>
              <a:rPr lang="en-IN" dirty="0">
                <a:latin typeface="Times New Roman" panose="02020603050405020304" pitchFamily="18" charset="0"/>
                <a:cs typeface="Times New Roman" panose="02020603050405020304" pitchFamily="18" charset="0"/>
              </a:rPr>
              <a:t>Food and beverages</a:t>
            </a:r>
          </a:p>
          <a:p>
            <a:pPr lvl="0"/>
            <a:r>
              <a:rPr lang="en-IN" dirty="0">
                <a:latin typeface="Times New Roman" panose="02020603050405020304" pitchFamily="18" charset="0"/>
                <a:cs typeface="Times New Roman" panose="02020603050405020304" pitchFamily="18" charset="0"/>
              </a:rPr>
              <a:t>Outdoor catering</a:t>
            </a:r>
          </a:p>
          <a:p>
            <a:pPr lvl="0"/>
            <a:r>
              <a:rPr lang="en-IN" dirty="0">
                <a:latin typeface="Times New Roman" panose="02020603050405020304" pitchFamily="18" charset="0"/>
                <a:cs typeface="Times New Roman" panose="02020603050405020304" pitchFamily="18" charset="0"/>
              </a:rPr>
              <a:t>Beauty treatment</a:t>
            </a:r>
          </a:p>
          <a:p>
            <a:pPr lvl="0"/>
            <a:r>
              <a:rPr lang="en-IN" dirty="0">
                <a:latin typeface="Times New Roman" panose="02020603050405020304" pitchFamily="18" charset="0"/>
                <a:cs typeface="Times New Roman" panose="02020603050405020304" pitchFamily="18" charset="0"/>
              </a:rPr>
              <a:t>Health services</a:t>
            </a:r>
          </a:p>
          <a:p>
            <a:r>
              <a:rPr lang="en-IN" dirty="0">
                <a:latin typeface="Times New Roman" panose="02020603050405020304" pitchFamily="18" charset="0"/>
                <a:cs typeface="Times New Roman" panose="02020603050405020304" pitchFamily="18" charset="0"/>
              </a:rPr>
              <a:t>unless used for eligible business purposes.</a:t>
            </a:r>
          </a:p>
          <a:p>
            <a:endParaRPr lang="en-IN" dirty="0"/>
          </a:p>
        </p:txBody>
      </p:sp>
    </p:spTree>
    <p:extLst>
      <p:ext uri="{BB962C8B-B14F-4D97-AF65-F5344CB8AC3E}">
        <p14:creationId xmlns:p14="http://schemas.microsoft.com/office/powerpoint/2010/main" val="2970998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CA1A1-B35C-1F28-E0BF-18CB7385DD78}"/>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EE7B2E57-A1E7-F321-E520-9C1B79FD67D6}"/>
              </a:ext>
            </a:extLst>
          </p:cNvPr>
          <p:cNvSpPr>
            <a:spLocks noGrp="1"/>
          </p:cNvSpPr>
          <p:nvPr>
            <p:ph idx="1"/>
          </p:nvPr>
        </p:nvSpPr>
        <p:spPr/>
        <p:txBody>
          <a:bodyPr/>
          <a:lstStyle/>
          <a:p>
            <a:pPr marL="0" indent="0">
              <a:buNone/>
            </a:pPr>
            <a:r>
              <a:rPr lang="en-IN" sz="2000" b="1" dirty="0">
                <a:latin typeface="Times New Roman" panose="02020603050405020304" pitchFamily="18" charset="0"/>
                <a:cs typeface="Times New Roman" panose="02020603050405020304" pitchFamily="18" charset="0"/>
              </a:rPr>
              <a:t>3. Club Membership</a:t>
            </a:r>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Credit on club memberships and recreational facilities is generally not available.</a:t>
            </a:r>
          </a:p>
          <a:p>
            <a:r>
              <a:rPr lang="en-IN" sz="2000" b="1" dirty="0">
                <a:latin typeface="Times New Roman" panose="02020603050405020304" pitchFamily="18" charset="0"/>
                <a:cs typeface="Times New Roman" panose="02020603050405020304" pitchFamily="18" charset="0"/>
              </a:rPr>
              <a:t>4. Personal Consumption</a:t>
            </a:r>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Goods or services used for personal purposes are not eligible for ITC.</a:t>
            </a:r>
          </a:p>
          <a:p>
            <a:pPr marL="0" indent="0">
              <a:buNone/>
            </a:pPr>
            <a:r>
              <a:rPr lang="en-IN" sz="2000" b="1" dirty="0">
                <a:latin typeface="Times New Roman" panose="02020603050405020304" pitchFamily="18" charset="0"/>
                <a:cs typeface="Times New Roman" panose="02020603050405020304" pitchFamily="18" charset="0"/>
              </a:rPr>
              <a:t>5. Construction of Immovable Property</a:t>
            </a:r>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ITC on construction expenses is restricted in many cases.</a:t>
            </a:r>
          </a:p>
          <a:p>
            <a:pPr marL="0" indent="0">
              <a:buNone/>
            </a:pPr>
            <a:r>
              <a:rPr lang="en-IN" sz="2000" dirty="0">
                <a:latin typeface="Times New Roman" panose="02020603050405020304" pitchFamily="18" charset="0"/>
                <a:cs typeface="Times New Roman" panose="02020603050405020304" pitchFamily="18" charset="0"/>
              </a:rPr>
              <a:t> </a:t>
            </a:r>
          </a:p>
          <a:p>
            <a:endParaRPr lang="en-IN" dirty="0"/>
          </a:p>
        </p:txBody>
      </p:sp>
    </p:spTree>
    <p:extLst>
      <p:ext uri="{BB962C8B-B14F-4D97-AF65-F5344CB8AC3E}">
        <p14:creationId xmlns:p14="http://schemas.microsoft.com/office/powerpoint/2010/main" val="1263377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1408-9B05-ACC2-64AA-4597CBB0D91A}"/>
              </a:ext>
            </a:extLst>
          </p:cNvPr>
          <p:cNvSpPr>
            <a:spLocks noGrp="1"/>
          </p:cNvSpPr>
          <p:nvPr>
            <p:ph type="title"/>
          </p:nvPr>
        </p:nvSpPr>
        <p:spPr/>
        <p:txBody>
          <a:bodyPr>
            <a:normAutofit fontScale="90000"/>
          </a:bodyPr>
          <a:lstStyle/>
          <a:p>
            <a:br>
              <a:rPr lang="en-IN" b="1" dirty="0"/>
            </a:br>
            <a:r>
              <a:rPr lang="en-IN" sz="4400" b="1" dirty="0">
                <a:latin typeface="Times New Roman" panose="02020603050405020304" pitchFamily="18" charset="0"/>
                <a:cs typeface="Times New Roman" panose="02020603050405020304" pitchFamily="18" charset="0"/>
              </a:rPr>
              <a:t>Benefits of Input Tax Credit</a:t>
            </a:r>
            <a:br>
              <a:rPr lang="en-IN" dirty="0"/>
            </a:br>
            <a:endParaRPr lang="en-IN" dirty="0"/>
          </a:p>
        </p:txBody>
      </p:sp>
      <p:sp>
        <p:nvSpPr>
          <p:cNvPr id="3" name="Content Placeholder 2">
            <a:extLst>
              <a:ext uri="{FF2B5EF4-FFF2-40B4-BE49-F238E27FC236}">
                <a16:creationId xmlns:a16="http://schemas.microsoft.com/office/drawing/2014/main" id="{E3208666-4107-F68F-3290-4E851AC509C0}"/>
              </a:ext>
            </a:extLst>
          </p:cNvPr>
          <p:cNvSpPr>
            <a:spLocks noGrp="1"/>
          </p:cNvSpPr>
          <p:nvPr>
            <p:ph idx="1"/>
          </p:nvPr>
        </p:nvSpPr>
        <p:spPr/>
        <p:txBody>
          <a:bodyPr>
            <a:normAutofit/>
          </a:bodyPr>
          <a:lstStyle/>
          <a:p>
            <a:pPr>
              <a:buFont typeface="Courier New" panose="02070309020205020404" pitchFamily="49" charset="0"/>
              <a:buChar char="o"/>
            </a:pPr>
            <a:r>
              <a:rPr lang="en-IN" sz="2400" dirty="0">
                <a:latin typeface="Times New Roman" panose="02020603050405020304" pitchFamily="18" charset="0"/>
                <a:cs typeface="Times New Roman" panose="02020603050405020304" pitchFamily="18" charset="0"/>
              </a:rPr>
              <a:t>Reduction in Tax Burden</a:t>
            </a:r>
          </a:p>
          <a:p>
            <a:pPr>
              <a:buFont typeface="Courier New" panose="02070309020205020404" pitchFamily="49" charset="0"/>
              <a:buChar char="o"/>
            </a:pPr>
            <a:r>
              <a:rPr lang="en-IN" sz="2400" dirty="0">
                <a:latin typeface="Times New Roman" panose="02020603050405020304" pitchFamily="18" charset="0"/>
                <a:cs typeface="Times New Roman" panose="02020603050405020304" pitchFamily="18" charset="0"/>
              </a:rPr>
              <a:t>Lower Cost of Production</a:t>
            </a:r>
          </a:p>
          <a:p>
            <a:pPr>
              <a:buFont typeface="Courier New" panose="02070309020205020404" pitchFamily="49" charset="0"/>
              <a:buChar char="o"/>
            </a:pPr>
            <a:r>
              <a:rPr lang="en-IN" sz="2400" dirty="0">
                <a:latin typeface="Times New Roman" panose="02020603050405020304" pitchFamily="18" charset="0"/>
                <a:cs typeface="Times New Roman" panose="02020603050405020304" pitchFamily="18" charset="0"/>
              </a:rPr>
              <a:t>Increased Profitability</a:t>
            </a:r>
          </a:p>
          <a:p>
            <a:pPr>
              <a:buFont typeface="Courier New" panose="02070309020205020404" pitchFamily="49" charset="0"/>
              <a:buChar char="o"/>
            </a:pPr>
            <a:r>
              <a:rPr lang="en-IN" sz="2400" dirty="0">
                <a:latin typeface="Times New Roman" panose="02020603050405020304" pitchFamily="18" charset="0"/>
                <a:cs typeface="Times New Roman" panose="02020603050405020304" pitchFamily="18" charset="0"/>
              </a:rPr>
              <a:t>Better Cash Flow Management</a:t>
            </a:r>
          </a:p>
          <a:p>
            <a:pPr>
              <a:buFont typeface="Courier New" panose="02070309020205020404" pitchFamily="49" charset="0"/>
              <a:buChar char="o"/>
            </a:pPr>
            <a:r>
              <a:rPr lang="en-IN" sz="2400" dirty="0">
                <a:latin typeface="Times New Roman" panose="02020603050405020304" pitchFamily="18" charset="0"/>
                <a:cs typeface="Times New Roman" panose="02020603050405020304" pitchFamily="18" charset="0"/>
              </a:rPr>
              <a:t>Promotion of Formal Economy </a:t>
            </a:r>
          </a:p>
          <a:p>
            <a:endParaRPr lang="en-IN" dirty="0"/>
          </a:p>
        </p:txBody>
      </p:sp>
    </p:spTree>
    <p:extLst>
      <p:ext uri="{BB962C8B-B14F-4D97-AF65-F5344CB8AC3E}">
        <p14:creationId xmlns:p14="http://schemas.microsoft.com/office/powerpoint/2010/main" val="3073080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5E678-0571-F7F2-4B91-C9AD6C66B8AE}"/>
              </a:ext>
            </a:extLst>
          </p:cNvPr>
          <p:cNvSpPr>
            <a:spLocks noGrp="1"/>
          </p:cNvSpPr>
          <p:nvPr>
            <p:ph type="title"/>
          </p:nvPr>
        </p:nvSpPr>
        <p:spPr/>
        <p:txBody>
          <a:bodyPr>
            <a:normAutofit fontScale="90000"/>
          </a:bodyPr>
          <a:lstStyle/>
          <a:p>
            <a:br>
              <a:rPr lang="en-IN" b="1" dirty="0"/>
            </a:br>
            <a:r>
              <a:rPr lang="en-IN" sz="4900" b="1" dirty="0">
                <a:latin typeface="Times New Roman" panose="02020603050405020304" pitchFamily="18" charset="0"/>
                <a:cs typeface="Times New Roman" panose="02020603050405020304" pitchFamily="18" charset="0"/>
              </a:rPr>
              <a:t>Challenges in the ITC System</a:t>
            </a:r>
            <a:br>
              <a:rPr lang="en-IN" dirty="0"/>
            </a:br>
            <a:endParaRPr lang="en-IN" dirty="0"/>
          </a:p>
        </p:txBody>
      </p:sp>
      <p:sp>
        <p:nvSpPr>
          <p:cNvPr id="3" name="Content Placeholder 2">
            <a:extLst>
              <a:ext uri="{FF2B5EF4-FFF2-40B4-BE49-F238E27FC236}">
                <a16:creationId xmlns:a16="http://schemas.microsoft.com/office/drawing/2014/main" id="{F27C6B13-49A8-56DF-74D3-699F244820D6}"/>
              </a:ext>
            </a:extLst>
          </p:cNvPr>
          <p:cNvSpPr>
            <a:spLocks noGrp="1"/>
          </p:cNvSpPr>
          <p:nvPr>
            <p:ph idx="1"/>
          </p:nvPr>
        </p:nvSpPr>
        <p:spPr/>
        <p:txBody>
          <a:bodyPr>
            <a:normAutofit/>
          </a:bodyPr>
          <a:lstStyle/>
          <a:p>
            <a:pPr>
              <a:buFont typeface="Courier New" panose="02070309020205020404" pitchFamily="49" charset="0"/>
              <a:buChar char="o"/>
            </a:pPr>
            <a:r>
              <a:rPr lang="en-IN" sz="2400" dirty="0">
                <a:latin typeface="Times New Roman" panose="02020603050405020304" pitchFamily="18" charset="0"/>
                <a:cs typeface="Times New Roman" panose="02020603050405020304" pitchFamily="18" charset="0"/>
              </a:rPr>
              <a:t>Supplier Non-Compliance</a:t>
            </a:r>
          </a:p>
          <a:p>
            <a:pPr>
              <a:buFont typeface="Courier New" panose="02070309020205020404" pitchFamily="49" charset="0"/>
              <a:buChar char="o"/>
            </a:pPr>
            <a:r>
              <a:rPr lang="en-IN" sz="2400" dirty="0">
                <a:latin typeface="Times New Roman" panose="02020603050405020304" pitchFamily="18" charset="0"/>
                <a:cs typeface="Times New Roman" panose="02020603050405020304" pitchFamily="18" charset="0"/>
              </a:rPr>
              <a:t>Documentation Requirements</a:t>
            </a:r>
          </a:p>
          <a:p>
            <a:pPr>
              <a:buFont typeface="Courier New" panose="02070309020205020404" pitchFamily="49" charset="0"/>
              <a:buChar char="o"/>
            </a:pPr>
            <a:r>
              <a:rPr lang="en-IN" sz="2400" dirty="0">
                <a:latin typeface="Times New Roman" panose="02020603050405020304" pitchFamily="18" charset="0"/>
                <a:cs typeface="Times New Roman" panose="02020603050405020304" pitchFamily="18" charset="0"/>
              </a:rPr>
              <a:t>Frequent Regulatory Changes</a:t>
            </a:r>
          </a:p>
          <a:p>
            <a:pPr>
              <a:buFont typeface="Courier New" panose="02070309020205020404" pitchFamily="49" charset="0"/>
              <a:buChar char="o"/>
            </a:pPr>
            <a:r>
              <a:rPr lang="en-IN" sz="2400" dirty="0">
                <a:latin typeface="Times New Roman" panose="02020603050405020304" pitchFamily="18" charset="0"/>
                <a:cs typeface="Times New Roman" panose="02020603050405020304" pitchFamily="18" charset="0"/>
              </a:rPr>
              <a:t>Reconciliation Issues</a:t>
            </a:r>
          </a:p>
          <a:p>
            <a:pPr>
              <a:buFont typeface="Courier New" panose="02070309020205020404" pitchFamily="49" charset="0"/>
              <a:buChar char="o"/>
            </a:pPr>
            <a:r>
              <a:rPr lang="en-IN" sz="2400" dirty="0">
                <a:latin typeface="Times New Roman" panose="02020603050405020304" pitchFamily="18" charset="0"/>
                <a:cs typeface="Times New Roman" panose="02020603050405020304" pitchFamily="18" charset="0"/>
              </a:rPr>
              <a:t> Working Capital Impact</a:t>
            </a:r>
          </a:p>
        </p:txBody>
      </p:sp>
    </p:spTree>
    <p:extLst>
      <p:ext uri="{BB962C8B-B14F-4D97-AF65-F5344CB8AC3E}">
        <p14:creationId xmlns:p14="http://schemas.microsoft.com/office/powerpoint/2010/main" val="2464004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9965C-E01A-E767-68C8-05118A410588}"/>
              </a:ext>
            </a:extLst>
          </p:cNvPr>
          <p:cNvSpPr>
            <a:spLocks noGrp="1"/>
          </p:cNvSpPr>
          <p:nvPr>
            <p:ph type="title"/>
          </p:nvPr>
        </p:nvSpPr>
        <p:spPr/>
        <p:txBody>
          <a:bodyPr>
            <a:normAutofit fontScale="90000"/>
          </a:bodyPr>
          <a:lstStyle/>
          <a:p>
            <a:br>
              <a:rPr lang="en-IN" b="1" dirty="0"/>
            </a:br>
            <a:r>
              <a:rPr lang="en-IN" b="1" dirty="0"/>
              <a:t>                             </a:t>
            </a:r>
            <a:r>
              <a:rPr lang="en-IN" sz="5300" b="1" dirty="0">
                <a:latin typeface="Times New Roman" panose="02020603050405020304" pitchFamily="18" charset="0"/>
                <a:cs typeface="Times New Roman" panose="02020603050405020304" pitchFamily="18" charset="0"/>
              </a:rPr>
              <a:t>Conclusion</a:t>
            </a:r>
            <a:br>
              <a:rPr lang="en-IN" sz="5300" dirty="0">
                <a:latin typeface="Times New Roman" panose="02020603050405020304" pitchFamily="18" charset="0"/>
                <a:cs typeface="Times New Roman" panose="02020603050405020304" pitchFamily="18" charset="0"/>
              </a:rPr>
            </a:br>
            <a:endParaRPr lang="en-IN" sz="53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18F9BDA-1BD8-A3E2-987B-2E50F805EEF1}"/>
              </a:ext>
            </a:extLst>
          </p:cNvPr>
          <p:cNvSpPr>
            <a:spLocks noGrp="1"/>
          </p:cNvSpPr>
          <p:nvPr>
            <p:ph idx="1"/>
          </p:nvPr>
        </p:nvSpPr>
        <p:spPr/>
        <p:txBody>
          <a:bodyPr>
            <a:normAutofit/>
          </a:bodyPr>
          <a:lstStyle/>
          <a:p>
            <a:pPr algn="just"/>
            <a:r>
              <a:rPr lang="en-IN" sz="2400" dirty="0">
                <a:latin typeface="Times New Roman" panose="02020603050405020304" pitchFamily="18" charset="0"/>
                <a:cs typeface="Times New Roman" panose="02020603050405020304" pitchFamily="18" charset="0"/>
              </a:rPr>
              <a:t>Input Tax Credit is the foundation of the GST framework. It ensures that taxation is imposed only on value addition and eliminates the cascading effect of taxes. ITC reduces business costs, improves compliance, and contributes significantly to economic growth. Although challenges such as supplier non-compliance and documentation requirements exist, continuous reforms and technological advancements are strengthening the ITC framework. Effective utilization of ITC remains essential for businesses seeking tax efficiency and regulatory compliance in the GST regime.</a:t>
            </a:r>
          </a:p>
          <a:p>
            <a:endParaRPr lang="en-IN" dirty="0"/>
          </a:p>
        </p:txBody>
      </p:sp>
    </p:spTree>
    <p:extLst>
      <p:ext uri="{BB962C8B-B14F-4D97-AF65-F5344CB8AC3E}">
        <p14:creationId xmlns:p14="http://schemas.microsoft.com/office/powerpoint/2010/main" val="379181710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TM02892315[[fn=Wisp]]</Template>
  <TotalTime>33</TotalTime>
  <Words>559</Words>
  <Application>Microsoft Office PowerPoint</Application>
  <PresentationFormat>Widescreen</PresentationFormat>
  <Paragraphs>80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Century Gothic</vt:lpstr>
      <vt:lpstr>Courier New</vt:lpstr>
      <vt:lpstr>Times New Roman</vt:lpstr>
      <vt:lpstr>Wingdings 3</vt:lpstr>
      <vt:lpstr>Wisp</vt:lpstr>
      <vt:lpstr>RESEARCH PROJECT REPORT IN FULFILMENT OF SUMMER INTERNSHIP PROJECT</vt:lpstr>
      <vt:lpstr>                    Input Tax Credit</vt:lpstr>
      <vt:lpstr> Objectives of Input Tax Credit </vt:lpstr>
      <vt:lpstr> Legal Framework of ITC </vt:lpstr>
      <vt:lpstr> Definition of Input Tax </vt:lpstr>
      <vt:lpstr> Eligibility Conditions for Claiming ITC </vt:lpstr>
      <vt:lpstr>PowerPoint Presentation</vt:lpstr>
      <vt:lpstr> Blocked Credits under GST </vt:lpstr>
      <vt:lpstr>PowerPoint Presentation</vt:lpstr>
      <vt:lpstr> Benefits of Input Tax Credit </vt:lpstr>
      <vt:lpstr> Challenges in the ITC System </vt:lpstr>
      <vt:lpstr>                              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saif siddiqui</dc:creator>
  <cp:lastModifiedBy>saif siddiqui</cp:lastModifiedBy>
  <cp:revision>2</cp:revision>
  <dcterms:created xsi:type="dcterms:W3CDTF">2026-06-18T05:10:28Z</dcterms:created>
  <dcterms:modified xsi:type="dcterms:W3CDTF">2026-06-18T07:12:25Z</dcterms:modified>
</cp:coreProperties>
</file>